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317" r:id="rId2"/>
    <p:sldId id="265" r:id="rId3"/>
    <p:sldId id="256" r:id="rId4"/>
    <p:sldId id="2007577233" r:id="rId5"/>
    <p:sldId id="2007577245" r:id="rId6"/>
    <p:sldId id="370" r:id="rId7"/>
    <p:sldId id="266" r:id="rId8"/>
    <p:sldId id="267" r:id="rId9"/>
    <p:sldId id="268" r:id="rId10"/>
    <p:sldId id="2007577252" r:id="rId11"/>
    <p:sldId id="2007577253" r:id="rId12"/>
    <p:sldId id="262" r:id="rId13"/>
    <p:sldId id="2007577247" r:id="rId14"/>
    <p:sldId id="2007577248" r:id="rId15"/>
  </p:sldIdLst>
  <p:sldSz cx="9144000" cy="5143500" type="screen16x9"/>
  <p:notesSz cx="6858000" cy="9144000"/>
  <p:embeddedFontLst>
    <p:embeddedFont>
      <p:font typeface="#9Slide03 AmpleSoft Bold" panose="020B0604020202020204" charset="0"/>
      <p:regular r:id="rId17"/>
    </p:embeddedFont>
    <p:embeddedFont>
      <p:font typeface="Andada Pro" panose="020B0604020202020204" charset="0"/>
      <p:regular r:id="rId18"/>
      <p:bold r:id="rId19"/>
      <p:italic r:id="rId20"/>
      <p:boldItalic r:id="rId21"/>
    </p:embeddedFont>
    <p:embeddedFont>
      <p:font typeface="Big Shoulders Display" panose="020B0604020202020204" charset="0"/>
      <p:regular r:id="rId22"/>
      <p:bold r:id="rId23"/>
    </p:embeddedFont>
    <p:embeddedFont>
      <p:font typeface="Big Shoulders Display Bold" panose="020B0604020202020204" charset="0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" panose="02040503050406030204" pitchFamily="18" charset="0"/>
      <p:regular r:id="rId29"/>
      <p:bold r:id="rId30"/>
      <p:italic r:id="rId31"/>
      <p:boldItalic r:id="rId32"/>
    </p:embeddedFont>
    <p:embeddedFont>
      <p:font typeface="Fira Sans Condensed Medium" panose="020B0603050000020004" pitchFamily="34" charset="0"/>
      <p:regular r:id="rId33"/>
      <p:italic r:id="rId34"/>
    </p:embeddedFont>
    <p:embeddedFont>
      <p:font typeface="Patrick Hand" panose="00000500000000000000" pitchFamily="2" charset="0"/>
      <p:regular r:id="rId35"/>
    </p:embeddedFont>
    <p:embeddedFont>
      <p:font typeface="Patrick Hand SC" panose="00000500000000000000" pitchFamily="2" charset="0"/>
      <p:regular r:id="rId36"/>
    </p:embeddedFont>
    <p:embeddedFont>
      <p:font typeface="Staatliches" pitchFamily="2" charset="0"/>
      <p:regular r:id="rId37"/>
    </p:embeddedFont>
    <p:embeddedFont>
      <p:font typeface="Tahoma" panose="020B060403050404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D66C-3DD4-4669-A716-8506911A8743}">
  <a:tblStyle styleId="{0BACD66C-3DD4-4669-A716-8506911A8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048" autoAdjust="0"/>
  </p:normalViewPr>
  <p:slideViewPr>
    <p:cSldViewPr snapToGrid="0">
      <p:cViewPr varScale="1">
        <p:scale>
          <a:sx n="69" d="100"/>
          <a:sy n="69" d="100"/>
        </p:scale>
        <p:origin x="12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Vậy để tạo được các SmartArt chúng ta cùng tìm hiểu tiết học ngày hôm nay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72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760CD-6C01-44E4-AE2E-D70A0F48FC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964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7BD760CD-6C01-44E4-AE2E-D70A0F48FC9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9848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7BD760CD-6C01-44E4-AE2E-D70A0F48FC9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79181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90752">
              <a:defRPr/>
            </a:pPr>
            <a:fld id="{7BD760CD-6C01-44E4-AE2E-D70A0F48FC9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90752">
                <a:defRPr/>
              </a:pPr>
              <a:t>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61972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927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08260c90ad_0_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Thay đổi màu cho SmartArt ntn?</a:t>
            </a:r>
            <a:endParaRPr/>
          </a:p>
        </p:txBody>
      </p:sp>
      <p:sp>
        <p:nvSpPr>
          <p:cNvPr id="1182" name="Google Shape;1182;g208260c90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8249" y="1008538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00400" y="3239750"/>
            <a:ext cx="27432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2023/3/20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30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499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3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76" r:id="rId3"/>
    <p:sldLayoutId id="2147483680" r:id="rId4"/>
    <p:sldLayoutId id="2147483681" r:id="rId5"/>
    <p:sldLayoutId id="2147483683" r:id="rId6"/>
    <p:sldLayoutId id="214748368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7.gif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slideLayout" Target="../slideLayouts/slideLayout7.xml"/><Relationship Id="rId7" Type="http://schemas.microsoft.com/office/2007/relationships/hdphoto" Target="../media/hdphoto1.wdp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là CHUYÊN GIA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3BF857-FEC5-BF69-6E3E-3AECCD11C026}"/>
              </a:ext>
            </a:extLst>
          </p:cNvPr>
          <p:cNvSpPr txBox="1"/>
          <p:nvPr/>
        </p:nvSpPr>
        <p:spPr>
          <a:xfrm>
            <a:off x="2256839" y="3123578"/>
            <a:ext cx="49298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 algn="ctr">
              <a:buFont typeface="Wingdings" panose="05000000000000000000" pitchFamily="2" charset="2"/>
              <a:buChar char="ü"/>
            </a:pPr>
            <a:r>
              <a:rPr lang="en-US" sz="210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thức: Cá nhân</a:t>
            </a:r>
          </a:p>
        </p:txBody>
      </p:sp>
    </p:spTree>
    <p:extLst>
      <p:ext uri="{BB962C8B-B14F-4D97-AF65-F5344CB8AC3E}">
        <p14:creationId xmlns:p14="http://schemas.microsoft.com/office/powerpoint/2010/main" val="3733350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/>
          <a:srcRect l="11007" t="18383" r="14296" b="2159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2454" y="284053"/>
            <a:ext cx="7056807" cy="693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600" dirty="0">
                <a:solidFill>
                  <a:srgbClr val="FF0099"/>
                </a:solidFill>
                <a:latin typeface="Big Shoulders Display Bold"/>
              </a:rPr>
              <a:t>THỰC HÀNH TRẢI NGHIỆM</a:t>
            </a:r>
          </a:p>
        </p:txBody>
      </p:sp>
      <p:sp>
        <p:nvSpPr>
          <p:cNvPr id="5" name="AutoShape 3"/>
          <p:cNvSpPr/>
          <p:nvPr/>
        </p:nvSpPr>
        <p:spPr>
          <a:xfrm>
            <a:off x="990600" y="1041761"/>
            <a:ext cx="2820257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3"/>
          <p:cNvSpPr txBox="1"/>
          <p:nvPr/>
        </p:nvSpPr>
        <p:spPr>
          <a:xfrm>
            <a:off x="914400" y="1811202"/>
            <a:ext cx="4066254" cy="24718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sân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khấu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Lập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Lập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chạm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biên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thì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bật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lại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lộn</a:t>
            </a:r>
            <a:r>
              <a:rPr lang="en-US" sz="19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latin typeface="Cambria" panose="02040503050406030204" pitchFamily="18" charset="0"/>
                <a:ea typeface="Cambria" panose="02040503050406030204" pitchFamily="18" charset="0"/>
              </a:rPr>
              <a:t>ngược</a:t>
            </a:r>
            <a:endParaRPr lang="en-US" sz="19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Thêm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lập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chạy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khác</a:t>
            </a:r>
            <a:endParaRPr lang="en-US" sz="19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A0125-6AC2-4926-8367-B30ED606D5B3}"/>
              </a:ext>
            </a:extLst>
          </p:cNvPr>
          <p:cNvSpPr txBox="1"/>
          <p:nvPr/>
        </p:nvSpPr>
        <p:spPr>
          <a:xfrm>
            <a:off x="5372100" y="4225121"/>
            <a:ext cx="3652562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Tạo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dự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án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thêm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nhân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vật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sân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khấu</a:t>
            </a:r>
            <a:endParaRPr lang="en-US" sz="1100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Lập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trình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các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nhân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vật</a:t>
            </a:r>
            <a:r>
              <a:rPr lang="en-US" sz="1100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di </a:t>
            </a:r>
            <a:r>
              <a:rPr lang="en-US" sz="1100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chuyển</a:t>
            </a:r>
            <a:endParaRPr lang="en-US" sz="1100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ABA4F-6B85-4BD9-A36E-0D6C537DD0E1}"/>
              </a:ext>
            </a:extLst>
          </p:cNvPr>
          <p:cNvSpPr txBox="1"/>
          <p:nvPr/>
        </p:nvSpPr>
        <p:spPr>
          <a:xfrm rot="16200000">
            <a:off x="4894331" y="4325148"/>
            <a:ext cx="716863" cy="26161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 rtlCol="0">
            <a:spAutoFit/>
          </a:bodyPr>
          <a:lstStyle/>
          <a:p>
            <a:pPr defTabSz="457200">
              <a:buClrTx/>
              <a:defRPr/>
            </a:pPr>
            <a:r>
              <a:rPr lang="en-US" sz="1100" b="1" dirty="0" err="1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Tiêu</a:t>
            </a:r>
            <a:r>
              <a:rPr lang="en-US" sz="1100" b="1" dirty="0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b="1" dirty="0" err="1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chí</a:t>
            </a:r>
            <a:endParaRPr lang="en-US" sz="1100" b="1" dirty="0">
              <a:solidFill>
                <a:srgbClr val="FF0000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pic>
        <p:nvPicPr>
          <p:cNvPr id="15" name="10 Minute Countdown Timer with Music for Kids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1715" y="300252"/>
            <a:ext cx="1345532" cy="756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DF3C8D-A8F0-41AD-8394-DC9F090C3A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671" y="1597891"/>
            <a:ext cx="3895069" cy="2383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g208260c90ad_0_14"/>
          <p:cNvCxnSpPr/>
          <p:nvPr/>
        </p:nvCxnSpPr>
        <p:spPr>
          <a:xfrm>
            <a:off x="908957" y="906236"/>
            <a:ext cx="22725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86" name="Google Shape;1186;g208260c90ad_0_14"/>
          <p:cNvSpPr txBox="1"/>
          <p:nvPr/>
        </p:nvSpPr>
        <p:spPr>
          <a:xfrm>
            <a:off x="304799" y="216049"/>
            <a:ext cx="62511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4000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4000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87" name="Google Shape;1187;g208260c90ad_0_14"/>
          <p:cNvSpPr txBox="1"/>
          <p:nvPr/>
        </p:nvSpPr>
        <p:spPr>
          <a:xfrm>
            <a:off x="222363" y="1234263"/>
            <a:ext cx="8469750" cy="79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  <p:sp>
        <p:nvSpPr>
          <p:cNvPr id="1188" name="Google Shape;1188;g208260c90ad_0_14"/>
          <p:cNvSpPr txBox="1"/>
          <p:nvPr/>
        </p:nvSpPr>
        <p:spPr>
          <a:xfrm>
            <a:off x="553425" y="2207825"/>
            <a:ext cx="7952100" cy="120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3500"/>
            </a:pPr>
            <a:r>
              <a:rPr lang="en-US" sz="2350" b="1">
                <a:solidFill>
                  <a:srgbClr val="FF0000"/>
                </a:solidFill>
                <a:highlight>
                  <a:srgbClr val="FFFF00"/>
                </a:highlight>
                <a:latin typeface="Andada Pro"/>
                <a:ea typeface="Andada Pro"/>
                <a:cs typeface="Andada Pro"/>
                <a:sym typeface="Andada Pro"/>
              </a:rPr>
              <a:t>Tiêu chí thành công:</a:t>
            </a:r>
            <a:endParaRPr sz="2350" b="1">
              <a:solidFill>
                <a:srgbClr val="FF0000"/>
              </a:solidFill>
              <a:highlight>
                <a:srgbClr val="FFFF00"/>
              </a:highlight>
              <a:latin typeface="Andada Pro"/>
              <a:ea typeface="Andada Pro"/>
              <a:cs typeface="Andada Pro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1.  HS tạo được </a:t>
            </a:r>
            <a:r>
              <a:rPr lang="en-US" sz="2400">
                <a:solidFill>
                  <a:srgbClr val="454943">
                    <a:lumMod val="50000"/>
                  </a:srgbClr>
                </a:solidFill>
                <a:latin typeface="Andada Pro" panose="020B0604020202020204" charset="0"/>
                <a:ea typeface="Cambria" panose="02040503050406030204" pitchFamily="18" charset="0"/>
                <a:cs typeface="Andada Pro" panose="020B0604020202020204" charset="0"/>
                <a:sym typeface="Roboto"/>
              </a:rPr>
              <a:t>giao diện đẹp</a:t>
            </a: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2. Lập trình được cho nhân vật di chuyển</a:t>
            </a:r>
            <a:endParaRPr sz="2350">
              <a:latin typeface="Andada Pro" panose="020B0604020202020204" charset="0"/>
              <a:ea typeface="Andada Pro"/>
              <a:cs typeface="Andada Pro" panose="020B0604020202020204" charset="0"/>
              <a:sym typeface="Andada Pro"/>
            </a:endParaRPr>
          </a:p>
        </p:txBody>
      </p:sp>
      <p:pic>
        <p:nvPicPr>
          <p:cNvPr id="2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F938E656-4DC8-2701-A4B0-1B2073E60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6128" y="0"/>
            <a:ext cx="1877872" cy="10563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ie Jean - Michael Jackson (1)">
            <a:hlinkClick r:id="" action="ppaction://media"/>
            <a:extLst>
              <a:ext uri="{FF2B5EF4-FFF2-40B4-BE49-F238E27FC236}">
                <a16:creationId xmlns:a16="http://schemas.microsoft.com/office/drawing/2014/main" id="{05FD4017-CF57-4ACE-B957-128310B505E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8004" y="3105150"/>
            <a:ext cx="258384" cy="258384"/>
          </a:xfrm>
          <a:prstGeom prst="rect">
            <a:avLst/>
          </a:prstGeom>
        </p:spPr>
      </p:pic>
      <p:sp>
        <p:nvSpPr>
          <p:cNvPr id="9" name="AutoShape 3"/>
          <p:cNvSpPr/>
          <p:nvPr/>
        </p:nvSpPr>
        <p:spPr>
          <a:xfrm>
            <a:off x="2475345" y="1059025"/>
            <a:ext cx="1237674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2"/>
          <p:cNvSpPr txBox="1"/>
          <p:nvPr/>
        </p:nvSpPr>
        <p:spPr>
          <a:xfrm>
            <a:off x="914400" y="393863"/>
            <a:ext cx="5541818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dirty="0">
                <a:solidFill>
                  <a:srgbClr val="FF0099"/>
                </a:solidFill>
                <a:latin typeface="Big Shoulders Display"/>
              </a:rPr>
              <a:t>KHỞI ĐỘNG</a:t>
            </a:r>
          </a:p>
        </p:txBody>
      </p:sp>
      <p:pic>
        <p:nvPicPr>
          <p:cNvPr id="11" name="Picture 10" descr="A snowman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37D35DE6-C1C7-49F9-891E-1C99AA5D4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87" y="1324760"/>
            <a:ext cx="5860417" cy="317471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6695231-307B-425B-96C0-D44D1E4C1269}"/>
              </a:ext>
            </a:extLst>
          </p:cNvPr>
          <p:cNvGrpSpPr/>
          <p:nvPr/>
        </p:nvGrpSpPr>
        <p:grpSpPr>
          <a:xfrm>
            <a:off x="533400" y="1324760"/>
            <a:ext cx="3545749" cy="1970891"/>
            <a:chOff x="762000" y="1645195"/>
            <a:chExt cx="4572001" cy="254580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4D4CFB7-1B43-4784-9732-2B8E3C6A1716}"/>
                </a:ext>
              </a:extLst>
            </p:cNvPr>
            <p:cNvGrpSpPr/>
            <p:nvPr/>
          </p:nvGrpSpPr>
          <p:grpSpPr>
            <a:xfrm>
              <a:off x="762001" y="1645195"/>
              <a:ext cx="4572000" cy="2545805"/>
              <a:chOff x="762000" y="1645195"/>
              <a:chExt cx="4791139" cy="2698205"/>
            </a:xfrm>
          </p:grpSpPr>
          <p:pic>
            <p:nvPicPr>
              <p:cNvPr id="15" name="Picture 14" descr="A snowman in front of a building&#10;&#10;Description automatically generated with medium confidence">
                <a:extLst>
                  <a:ext uri="{FF2B5EF4-FFF2-40B4-BE49-F238E27FC236}">
                    <a16:creationId xmlns:a16="http://schemas.microsoft.com/office/drawing/2014/main" id="{D4C31A74-F183-42A3-BD96-AADBC2998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2000" y="1645195"/>
                <a:ext cx="4648200" cy="2518032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73802C5-A1CE-46B3-98A8-3A56F4A66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6186" b="89691" l="5085" r="91102">
                            <a14:foregroundMark x1="16949" y1="16495" x2="44492" y2="36082"/>
                            <a14:foregroundMark x1="50847" y1="18557" x2="41949" y2="49485"/>
                            <a14:foregroundMark x1="16525" y1="15979" x2="16525" y2="15979"/>
                            <a14:foregroundMark x1="16525" y1="15979" x2="16525" y2="15979"/>
                            <a14:foregroundMark x1="8475" y1="13918" x2="8475" y2="13918"/>
                            <a14:foregroundMark x1="8475" y1="13918" x2="8475" y2="13918"/>
                            <a14:foregroundMark x1="21610" y1="6186" x2="21610" y2="6186"/>
                            <a14:foregroundMark x1="91102" y1="72165" x2="91102" y2="72165"/>
                            <a14:foregroundMark x1="19915" y1="15464" x2="19915" y2="15464"/>
                            <a14:foregroundMark x1="19915" y1="15464" x2="19915" y2="15464"/>
                            <a14:foregroundMark x1="5085" y1="32990" x2="5085" y2="32990"/>
                            <a14:foregroundMark x1="5085" y1="32990" x2="5085" y2="3299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13807" y="2667000"/>
                <a:ext cx="2039332" cy="1676400"/>
              </a:xfrm>
              <a:prstGeom prst="rect">
                <a:avLst/>
              </a:prstGeom>
            </p:spPr>
          </p:pic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3BB895-7EAF-4BE2-B8E8-2CD7B67531F4}"/>
                </a:ext>
              </a:extLst>
            </p:cNvPr>
            <p:cNvSpPr/>
            <p:nvPr/>
          </p:nvSpPr>
          <p:spPr>
            <a:xfrm>
              <a:off x="762000" y="1645195"/>
              <a:ext cx="533400" cy="53340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pic>
        <p:nvPicPr>
          <p:cNvPr id="17" name="Picture 16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3850106A-9EB2-4311-9890-B2F978FB324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901" y="2266544"/>
            <a:ext cx="4564499" cy="258359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4B66C5F-51A7-401C-AB9A-F8FA5FBCE70D}"/>
              </a:ext>
            </a:extLst>
          </p:cNvPr>
          <p:cNvSpPr/>
          <p:nvPr/>
        </p:nvSpPr>
        <p:spPr>
          <a:xfrm>
            <a:off x="8132710" y="2266544"/>
            <a:ext cx="401690" cy="38140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01395" y="3625574"/>
            <a:ext cx="3442016" cy="873901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Con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hãy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so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sánh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hành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động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của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cô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gái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trong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hình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(1)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và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</a:t>
            </a:r>
            <a:r>
              <a:rPr lang="en-US" sz="1600" dirty="0" err="1">
                <a:solidFill>
                  <a:srgbClr val="FF0000"/>
                </a:solidFill>
                <a:latin typeface="Andada Pro" panose="020B0604020202020204" charset="0"/>
              </a:rPr>
              <a:t>hình</a:t>
            </a:r>
            <a:r>
              <a:rPr lang="en-US" sz="1600" dirty="0">
                <a:solidFill>
                  <a:srgbClr val="FF0000"/>
                </a:solidFill>
                <a:latin typeface="Andada Pro" panose="020B0604020202020204" charset="0"/>
              </a:rPr>
              <a:t> (2)?</a:t>
            </a:r>
          </a:p>
        </p:txBody>
      </p:sp>
    </p:spTree>
    <p:extLst>
      <p:ext uri="{BB962C8B-B14F-4D97-AF65-F5344CB8AC3E}">
        <p14:creationId xmlns:p14="http://schemas.microsoft.com/office/powerpoint/2010/main" val="3615014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8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tx1"/>
                </a:solidFill>
                <a:latin typeface="UTM Facebook K&amp;T" panose="02040603050506020204" pitchFamily="18" charset="0"/>
              </a:rPr>
              <a:t>NHÓM LỆNH </a:t>
            </a:r>
            <a:r>
              <a:rPr lang="en-US" sz="4000">
                <a:solidFill>
                  <a:schemeClr val="tx1"/>
                </a:solidFill>
                <a:latin typeface="UTM Facebook K&amp;T" panose="02040603050506020204" pitchFamily="18" charset="0"/>
              </a:rPr>
              <a:t>MOTION</a:t>
            </a:r>
            <a:endParaRPr sz="4000">
              <a:solidFill>
                <a:schemeClr val="tx1"/>
              </a:solidFill>
            </a:endParaRPr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667672" y="32281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2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3CA92-6E7A-CA1E-1925-AC960E9EDFE8}"/>
              </a:ext>
            </a:extLst>
          </p:cNvPr>
          <p:cNvSpPr txBox="1"/>
          <p:nvPr/>
        </p:nvSpPr>
        <p:spPr>
          <a:xfrm>
            <a:off x="2660125" y="1646102"/>
            <a:ext cx="3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CHỦ ĐỀ: LẬP TRÌNH VỚI TYNKER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381599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Vũ Thị Thi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5D366F7-69A0-2C26-FD27-4B09DD3BBE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454750" y="1519221"/>
            <a:ext cx="2355612" cy="8752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322624" y="990887"/>
            <a:ext cx="7359734" cy="2627692"/>
            <a:chOff x="1130144" y="2029927"/>
            <a:chExt cx="8606646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1130144" y="2336798"/>
              <a:ext cx="3766048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251092" y="2671194"/>
              <a:ext cx="3645099" cy="16675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Trình bày được </a:t>
              </a:r>
              <a:r>
                <a:rPr lang="en-US" sz="240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ý nghĩa, vị trí, cách dung một số câu lệnh trong nhóm lệnh MOTION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70744" y="2336798"/>
              <a:ext cx="3766046" cy="2484673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5941911" y="2658010"/>
              <a:ext cx="3766047" cy="12751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Times New Roman" panose="02020603050405020304" pitchFamily="18" charset="0"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Vận dụng nhóm lệnh MOTION tạo 1 hoạt cảnh các nhân vật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865007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248708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6251762" y="3203450"/>
            <a:ext cx="1619550" cy="1746475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2228085" y="3392338"/>
            <a:ext cx="1385325" cy="1853800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8252198" y="4357788"/>
            <a:ext cx="643950" cy="195675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1000649" y="4319238"/>
            <a:ext cx="643950" cy="195675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565621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1659799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NHÓM CHUYÊN GIA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769924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E3BF857-FEC5-BF69-6E3E-3AECCD11C026}"/>
              </a:ext>
            </a:extLst>
          </p:cNvPr>
          <p:cNvSpPr txBox="1"/>
          <p:nvPr/>
        </p:nvSpPr>
        <p:spPr>
          <a:xfrm>
            <a:off x="2792642" y="2454391"/>
            <a:ext cx="47192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thức thảo luận nhóm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Google Shape;1188;g208260c90ad_0_14">
            <a:extLst>
              <a:ext uri="{FF2B5EF4-FFF2-40B4-BE49-F238E27FC236}">
                <a16:creationId xmlns:a16="http://schemas.microsoft.com/office/drawing/2014/main" id="{D1B14F3E-8B08-3148-8774-2E738E0AD51F}"/>
              </a:ext>
            </a:extLst>
          </p:cNvPr>
          <p:cNvSpPr txBox="1"/>
          <p:nvPr/>
        </p:nvSpPr>
        <p:spPr>
          <a:xfrm>
            <a:off x="595938" y="3055254"/>
            <a:ext cx="7952100" cy="1201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3500"/>
            </a:pPr>
            <a:r>
              <a:rPr lang="en-US" sz="2350" b="1">
                <a:solidFill>
                  <a:srgbClr val="FF0000"/>
                </a:solidFill>
                <a:highlight>
                  <a:srgbClr val="FFFF00"/>
                </a:highlight>
                <a:latin typeface="Andada Pro"/>
                <a:ea typeface="Andada Pro"/>
                <a:cs typeface="Andada Pro"/>
                <a:sym typeface="Andada Pro"/>
              </a:rPr>
              <a:t>Tiêu chí thành công:</a:t>
            </a:r>
            <a:endParaRPr sz="2350" b="1">
              <a:solidFill>
                <a:srgbClr val="FF0000"/>
              </a:solidFill>
              <a:highlight>
                <a:srgbClr val="FFFF00"/>
              </a:highlight>
              <a:latin typeface="Andada Pro"/>
              <a:ea typeface="Andada Pro"/>
              <a:cs typeface="Andada Pro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1.  HS nhận diện được nhóm lệnh Motion</a:t>
            </a:r>
            <a:endParaRPr lang="en-US" sz="2400">
              <a:solidFill>
                <a:srgbClr val="454943">
                  <a:lumMod val="50000"/>
                </a:srgbClr>
              </a:solidFill>
              <a:latin typeface="Andada Pro" panose="020B0604020202020204" charset="0"/>
              <a:ea typeface="Cambria" panose="02040503050406030204" pitchFamily="18" charset="0"/>
              <a:cs typeface="Andada Pro" panose="020B0604020202020204" charset="0"/>
              <a:sym typeface="Robot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2. HS hiểu được tác dụng của lệnh </a:t>
            </a:r>
            <a:r>
              <a:rPr lang="en-US" sz="2350">
                <a:latin typeface="Andada Pro" panose="020B0604020202020204" charset="0"/>
                <a:ea typeface="Andada Pro"/>
                <a:cs typeface="Andada Pro" panose="020B0604020202020204" charset="0"/>
                <a:sym typeface="Andada Pro"/>
              </a:rPr>
              <a:t>Motion</a:t>
            </a:r>
            <a:endParaRPr sz="2350">
              <a:latin typeface="Andada Pro" panose="020B0604020202020204" charset="0"/>
              <a:ea typeface="Andada Pro"/>
              <a:cs typeface="Andada Pro" panose="020B0604020202020204" charset="0"/>
              <a:sym typeface="Andada Pro"/>
            </a:endParaRPr>
          </a:p>
        </p:txBody>
      </p:sp>
    </p:spTree>
    <p:extLst>
      <p:ext uri="{BB962C8B-B14F-4D97-AF65-F5344CB8AC3E}">
        <p14:creationId xmlns:p14="http://schemas.microsoft.com/office/powerpoint/2010/main" val="238799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830" y="486430"/>
            <a:ext cx="7210328" cy="500063"/>
          </a:xfrm>
        </p:spPr>
        <p:txBody>
          <a:bodyPr>
            <a:noAutofit/>
          </a:bodyPr>
          <a:lstStyle/>
          <a:p>
            <a:pPr algn="l"/>
            <a:r>
              <a:rPr lang="en-US" sz="2700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7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70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7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Motion</a:t>
            </a:r>
            <a:endParaRPr lang="en-US" sz="27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6796C-9A8D-42D8-ACD5-1598AE7F4D31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2F0050-B113-4372-967F-C8270865E45C}"/>
              </a:ext>
            </a:extLst>
          </p:cNvPr>
          <p:cNvSpPr txBox="1"/>
          <p:nvPr/>
        </p:nvSpPr>
        <p:spPr>
          <a:xfrm>
            <a:off x="2846306" y="2284070"/>
            <a:ext cx="4922059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250" dirty="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Nhóm </a:t>
            </a:r>
            <a:r>
              <a:rPr lang="nl-NL" sz="225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lệnh Motion </a:t>
            </a:r>
            <a:r>
              <a:rPr lang="nl-NL" sz="2250" dirty="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có màu gì?</a:t>
            </a:r>
            <a:endParaRPr lang="en-US" sz="2250" dirty="0">
              <a:latin typeface="UTM Neo Sans Intel" panose="02040603050506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6B9693-8C4E-419B-8DFF-22F28AA78F80}"/>
              </a:ext>
            </a:extLst>
          </p:cNvPr>
          <p:cNvSpPr txBox="1"/>
          <p:nvPr/>
        </p:nvSpPr>
        <p:spPr>
          <a:xfrm>
            <a:off x="2846306" y="3957559"/>
            <a:ext cx="6863885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25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So sánh nhóm lệnh </a:t>
            </a:r>
            <a:r>
              <a:rPr lang="nl-NL" sz="2250" b="1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Motion </a:t>
            </a:r>
            <a:r>
              <a:rPr lang="nl-NL" sz="2250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và</a:t>
            </a:r>
            <a:r>
              <a:rPr lang="nl-NL" sz="2250" b="1">
                <a:latin typeface="UTM Neo Sans Intel" panose="02040603050506020204"/>
                <a:ea typeface="Tahoma" pitchFamily="34" charset="0"/>
                <a:cs typeface="Times New Roman" pitchFamily="18" charset="0"/>
              </a:rPr>
              <a:t> Animation</a:t>
            </a:r>
            <a:endParaRPr lang="en-US" sz="2250" dirty="0">
              <a:latin typeface="UTM Neo Sans Intel" panose="02040603050506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FEE890-C251-40B5-B0BA-3747F49EEB8F}"/>
              </a:ext>
            </a:extLst>
          </p:cNvPr>
          <p:cNvSpPr txBox="1"/>
          <p:nvPr/>
        </p:nvSpPr>
        <p:spPr>
          <a:xfrm>
            <a:off x="2846306" y="2952713"/>
            <a:ext cx="5743512" cy="807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nl-NL" sz="2250" dirty="0">
                <a:latin typeface="UTM Facebook K&amp;T"/>
                <a:ea typeface="Tahoma" pitchFamily="34" charset="0"/>
                <a:cs typeface="Times New Roman" pitchFamily="18" charset="0"/>
              </a:rPr>
              <a:t>Câu </a:t>
            </a:r>
            <a:r>
              <a:rPr lang="nl-NL" sz="2250">
                <a:latin typeface="UTM Facebook K&amp;T"/>
                <a:ea typeface="Tahoma" pitchFamily="34" charset="0"/>
                <a:cs typeface="Times New Roman" pitchFamily="18" charset="0"/>
              </a:rPr>
              <a:t>lệnh </a:t>
            </a:r>
            <a:r>
              <a:rPr lang="en-US" sz="2400" i="1">
                <a:latin typeface="UTM Facebook K&amp;T"/>
              </a:rPr>
              <a:t>Move;</a:t>
            </a:r>
            <a:r>
              <a:rPr lang="en-US" sz="2400">
                <a:latin typeface="UTM Facebook K&amp;T"/>
              </a:rPr>
              <a:t> </a:t>
            </a:r>
            <a:r>
              <a:rPr lang="en-US" sz="2400" i="1">
                <a:latin typeface="UTM Facebook K&amp;T"/>
              </a:rPr>
              <a:t>if on edge, bounce</a:t>
            </a:r>
            <a:r>
              <a:rPr lang="nl-NL" sz="2250">
                <a:solidFill>
                  <a:srgbClr val="0070C0"/>
                </a:solidFill>
                <a:latin typeface="UTM Facebook K&amp;T"/>
                <a:ea typeface="Tahoma" pitchFamily="34" charset="0"/>
                <a:cs typeface="Times New Roman" pitchFamily="18" charset="0"/>
              </a:rPr>
              <a:t> </a:t>
            </a:r>
            <a:r>
              <a:rPr lang="nl-NL" sz="2250" dirty="0">
                <a:latin typeface="UTM Facebook K&amp;T"/>
                <a:ea typeface="Tahoma" pitchFamily="34" charset="0"/>
                <a:cs typeface="Times New Roman" pitchFamily="18" charset="0"/>
              </a:rPr>
              <a:t>được sử dụng để làm gì?</a:t>
            </a:r>
            <a:endParaRPr lang="en-US" sz="2250" dirty="0">
              <a:latin typeface="UTM Facebook K&amp;T"/>
            </a:endParaRPr>
          </a:p>
        </p:txBody>
      </p:sp>
      <p:pic>
        <p:nvPicPr>
          <p:cNvPr id="3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38E9A387-6623-9B85-7A2F-6CB6EBBCD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59980" y="1"/>
            <a:ext cx="1684020" cy="947261"/>
          </a:xfrm>
          <a:prstGeom prst="rect">
            <a:avLst/>
          </a:prstGeom>
        </p:spPr>
      </p:pic>
      <p:grpSp>
        <p:nvGrpSpPr>
          <p:cNvPr id="4" name="Google Shape;361;p37">
            <a:extLst>
              <a:ext uri="{FF2B5EF4-FFF2-40B4-BE49-F238E27FC236}">
                <a16:creationId xmlns:a16="http://schemas.microsoft.com/office/drawing/2014/main" id="{E951D6FA-794F-D7F9-C22C-5C5751B05B9B}"/>
              </a:ext>
            </a:extLst>
          </p:cNvPr>
          <p:cNvGrpSpPr/>
          <p:nvPr/>
        </p:nvGrpSpPr>
        <p:grpSpPr>
          <a:xfrm flipH="1">
            <a:off x="758713" y="-36602"/>
            <a:ext cx="799697" cy="1157644"/>
            <a:chOff x="-2314175" y="910675"/>
            <a:chExt cx="2012875" cy="1733025"/>
          </a:xfrm>
        </p:grpSpPr>
        <p:sp>
          <p:nvSpPr>
            <p:cNvPr id="7" name="Google Shape;362;p37">
              <a:extLst>
                <a:ext uri="{FF2B5EF4-FFF2-40B4-BE49-F238E27FC236}">
                  <a16:creationId xmlns:a16="http://schemas.microsoft.com/office/drawing/2014/main" id="{62846579-8A5C-A23E-84F1-CFA7E3BAB653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;p37">
              <a:extLst>
                <a:ext uri="{FF2B5EF4-FFF2-40B4-BE49-F238E27FC236}">
                  <a16:creationId xmlns:a16="http://schemas.microsoft.com/office/drawing/2014/main" id="{99715C0D-8C32-9807-E053-DFBB6DC0AB43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;p37">
              <a:extLst>
                <a:ext uri="{FF2B5EF4-FFF2-40B4-BE49-F238E27FC236}">
                  <a16:creationId xmlns:a16="http://schemas.microsoft.com/office/drawing/2014/main" id="{D3B465DD-D151-052F-85DC-A0420D3B1260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5;p37">
              <a:extLst>
                <a:ext uri="{FF2B5EF4-FFF2-40B4-BE49-F238E27FC236}">
                  <a16:creationId xmlns:a16="http://schemas.microsoft.com/office/drawing/2014/main" id="{B18F6ED2-0C25-6C8C-F91D-82F83C56F250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6;p37">
              <a:extLst>
                <a:ext uri="{FF2B5EF4-FFF2-40B4-BE49-F238E27FC236}">
                  <a16:creationId xmlns:a16="http://schemas.microsoft.com/office/drawing/2014/main" id="{F27C16AF-EC25-490C-6DE6-6A90D813D77F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7;p37">
              <a:extLst>
                <a:ext uri="{FF2B5EF4-FFF2-40B4-BE49-F238E27FC236}">
                  <a16:creationId xmlns:a16="http://schemas.microsoft.com/office/drawing/2014/main" id="{C5666029-9716-DD54-1FF0-734F036C6F43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8;p37">
              <a:extLst>
                <a:ext uri="{FF2B5EF4-FFF2-40B4-BE49-F238E27FC236}">
                  <a16:creationId xmlns:a16="http://schemas.microsoft.com/office/drawing/2014/main" id="{7211AE71-2037-7EEA-1C3E-8A4A36F138B0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9;p37">
              <a:extLst>
                <a:ext uri="{FF2B5EF4-FFF2-40B4-BE49-F238E27FC236}">
                  <a16:creationId xmlns:a16="http://schemas.microsoft.com/office/drawing/2014/main" id="{7B4E4D95-A30B-B2C1-F119-2CA63D052481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0;p37">
              <a:extLst>
                <a:ext uri="{FF2B5EF4-FFF2-40B4-BE49-F238E27FC236}">
                  <a16:creationId xmlns:a16="http://schemas.microsoft.com/office/drawing/2014/main" id="{C7D25E7B-B850-321E-1645-78C30F23EDFA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1;p37">
              <a:extLst>
                <a:ext uri="{FF2B5EF4-FFF2-40B4-BE49-F238E27FC236}">
                  <a16:creationId xmlns:a16="http://schemas.microsoft.com/office/drawing/2014/main" id="{3A7D9702-709F-22A7-9822-5AF5C26CD01A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;p37">
              <a:extLst>
                <a:ext uri="{FF2B5EF4-FFF2-40B4-BE49-F238E27FC236}">
                  <a16:creationId xmlns:a16="http://schemas.microsoft.com/office/drawing/2014/main" id="{477E7F37-6F97-DB89-D9FD-511EC0B25FD1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3;p37">
              <a:extLst>
                <a:ext uri="{FF2B5EF4-FFF2-40B4-BE49-F238E27FC236}">
                  <a16:creationId xmlns:a16="http://schemas.microsoft.com/office/drawing/2014/main" id="{BDBDF76D-89DF-40A9-0B9B-3C2E3FFEA4D6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4;p37">
              <a:extLst>
                <a:ext uri="{FF2B5EF4-FFF2-40B4-BE49-F238E27FC236}">
                  <a16:creationId xmlns:a16="http://schemas.microsoft.com/office/drawing/2014/main" id="{366DB459-4C97-A351-8C85-88EB06CA6231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5;p37">
              <a:extLst>
                <a:ext uri="{FF2B5EF4-FFF2-40B4-BE49-F238E27FC236}">
                  <a16:creationId xmlns:a16="http://schemas.microsoft.com/office/drawing/2014/main" id="{17FC4220-0E35-3508-6F00-9ED06B68C566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6;p37">
              <a:extLst>
                <a:ext uri="{FF2B5EF4-FFF2-40B4-BE49-F238E27FC236}">
                  <a16:creationId xmlns:a16="http://schemas.microsoft.com/office/drawing/2014/main" id="{CBB9F799-969E-D44D-3BBC-AB78B06339BF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7;p37">
              <a:extLst>
                <a:ext uri="{FF2B5EF4-FFF2-40B4-BE49-F238E27FC236}">
                  <a16:creationId xmlns:a16="http://schemas.microsoft.com/office/drawing/2014/main" id="{9693A98F-15F7-B9CC-8C7B-BB258A011BDE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8;p37">
              <a:extLst>
                <a:ext uri="{FF2B5EF4-FFF2-40B4-BE49-F238E27FC236}">
                  <a16:creationId xmlns:a16="http://schemas.microsoft.com/office/drawing/2014/main" id="{9CCF45C4-8DFA-2C2E-F87A-8DD7C28245FB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9;p37">
              <a:extLst>
                <a:ext uri="{FF2B5EF4-FFF2-40B4-BE49-F238E27FC236}">
                  <a16:creationId xmlns:a16="http://schemas.microsoft.com/office/drawing/2014/main" id="{097972F8-E190-EBD0-393C-FECD2F798D92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0;p37">
              <a:extLst>
                <a:ext uri="{FF2B5EF4-FFF2-40B4-BE49-F238E27FC236}">
                  <a16:creationId xmlns:a16="http://schemas.microsoft.com/office/drawing/2014/main" id="{98C6D191-6EA9-1CB1-FF7E-B4F8652C9D2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1;p37">
              <a:extLst>
                <a:ext uri="{FF2B5EF4-FFF2-40B4-BE49-F238E27FC236}">
                  <a16:creationId xmlns:a16="http://schemas.microsoft.com/office/drawing/2014/main" id="{4396DF6C-6E9E-FE61-C5B4-6E6C7FC7DC57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2;p37">
              <a:extLst>
                <a:ext uri="{FF2B5EF4-FFF2-40B4-BE49-F238E27FC236}">
                  <a16:creationId xmlns:a16="http://schemas.microsoft.com/office/drawing/2014/main" id="{03FB1845-E989-ACE3-31E4-792BFDF7B5F2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3;p37">
              <a:extLst>
                <a:ext uri="{FF2B5EF4-FFF2-40B4-BE49-F238E27FC236}">
                  <a16:creationId xmlns:a16="http://schemas.microsoft.com/office/drawing/2014/main" id="{183DD9DA-3E27-0577-B180-3A1B2A283291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;p37">
              <a:extLst>
                <a:ext uri="{FF2B5EF4-FFF2-40B4-BE49-F238E27FC236}">
                  <a16:creationId xmlns:a16="http://schemas.microsoft.com/office/drawing/2014/main" id="{B4EAC8A5-4D84-D561-0E02-3C92591AD719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83326C5-1D40-0FFD-C79F-3D12010B59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353" y="1059066"/>
            <a:ext cx="2543944" cy="405672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6BBB66F-9E68-10DC-5A97-7728DB9F121C}"/>
              </a:ext>
            </a:extLst>
          </p:cNvPr>
          <p:cNvSpPr txBox="1"/>
          <p:nvPr/>
        </p:nvSpPr>
        <p:spPr>
          <a:xfrm>
            <a:off x="3089656" y="1654406"/>
            <a:ext cx="413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Thảo luận nhóm 3</a:t>
            </a:r>
          </a:p>
        </p:txBody>
      </p:sp>
    </p:spTree>
    <p:extLst>
      <p:ext uri="{BB962C8B-B14F-4D97-AF65-F5344CB8AC3E}">
        <p14:creationId xmlns:p14="http://schemas.microsoft.com/office/powerpoint/2010/main" val="24115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8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/>
          </p:cNvPicPr>
          <p:nvPr/>
        </p:nvPicPr>
        <p:blipFill>
          <a:blip r:embed="rId3"/>
          <a:srcRect l="12087" t="116" r="3223" b="285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AutoShape 3"/>
          <p:cNvSpPr/>
          <p:nvPr/>
        </p:nvSpPr>
        <p:spPr>
          <a:xfrm>
            <a:off x="1113749" y="1007460"/>
            <a:ext cx="3458251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6"/>
          <p:cNvSpPr txBox="1"/>
          <p:nvPr/>
        </p:nvSpPr>
        <p:spPr>
          <a:xfrm>
            <a:off x="805218" y="358719"/>
            <a:ext cx="6713182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b="1" dirty="0">
                <a:solidFill>
                  <a:srgbClr val="FF0099"/>
                </a:solidFill>
                <a:latin typeface="Big Shoulders Display"/>
              </a:rPr>
              <a:t>NHÓM LỆNH MOTION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BF19AC-7981-4EE9-9D2E-7559A9AF3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091" b="89899" l="8042" r="91608">
                        <a14:foregroundMark x1="8042" y1="43434" x2="9091" y2="66667"/>
                        <a14:foregroundMark x1="91608" y1="31313" x2="91259" y2="696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4607" y="1657350"/>
            <a:ext cx="2049993" cy="709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36" r="76847" b="12108"/>
          <a:stretch/>
        </p:blipFill>
        <p:spPr>
          <a:xfrm>
            <a:off x="855226" y="1351494"/>
            <a:ext cx="2649974" cy="34434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122C84F-EF4D-421D-94C9-1E067E05C797}"/>
              </a:ext>
            </a:extLst>
          </p:cNvPr>
          <p:cNvSpPr/>
          <p:nvPr/>
        </p:nvSpPr>
        <p:spPr>
          <a:xfrm>
            <a:off x="855226" y="4095750"/>
            <a:ext cx="496346" cy="457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27" name="Right Arrow 26"/>
          <p:cNvSpPr/>
          <p:nvPr/>
        </p:nvSpPr>
        <p:spPr>
          <a:xfrm>
            <a:off x="2667000" y="1912144"/>
            <a:ext cx="1693426" cy="164306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9A448E-0F10-4345-B59D-B722C6AF59FC}"/>
              </a:ext>
            </a:extLst>
          </p:cNvPr>
          <p:cNvSpPr/>
          <p:nvPr/>
        </p:nvSpPr>
        <p:spPr>
          <a:xfrm>
            <a:off x="4762500" y="2528487"/>
            <a:ext cx="3048000" cy="133866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Di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chuyển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10 b</a:t>
            </a:r>
            <a:r>
              <a:rPr lang="vi-VN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ư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ớc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điểm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ảnh</a:t>
            </a:r>
            <a:r>
              <a:rPr lang="en-US" sz="24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82957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/>
          </p:cNvPicPr>
          <p:nvPr/>
        </p:nvPicPr>
        <p:blipFill>
          <a:blip r:embed="rId3"/>
          <a:srcRect l="12087" t="116" r="3223" b="285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AutoShape 3"/>
          <p:cNvSpPr/>
          <p:nvPr/>
        </p:nvSpPr>
        <p:spPr>
          <a:xfrm>
            <a:off x="1113749" y="1007460"/>
            <a:ext cx="3086636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6"/>
          <p:cNvSpPr txBox="1"/>
          <p:nvPr/>
        </p:nvSpPr>
        <p:spPr>
          <a:xfrm>
            <a:off x="0" y="348257"/>
            <a:ext cx="7225033" cy="612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000" b="1" dirty="0">
                <a:solidFill>
                  <a:srgbClr val="FF0099"/>
                </a:solidFill>
                <a:latin typeface="Big Shoulders Display"/>
              </a:rPr>
              <a:t>CÁC LỆNH ROTATION</a:t>
            </a:r>
          </a:p>
        </p:txBody>
      </p:sp>
      <p:pic>
        <p:nvPicPr>
          <p:cNvPr id="10" name="Picture 9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3850106A-9EB2-4311-9890-B2F978FB3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52081"/>
            <a:ext cx="4679903" cy="253520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4E6FB34-C09B-4DC9-93E4-C58F2316F0B8}"/>
              </a:ext>
            </a:extLst>
          </p:cNvPr>
          <p:cNvGrpSpPr/>
          <p:nvPr/>
        </p:nvGrpSpPr>
        <p:grpSpPr>
          <a:xfrm>
            <a:off x="267855" y="1739508"/>
            <a:ext cx="2934272" cy="1585579"/>
            <a:chOff x="706120" y="1824697"/>
            <a:chExt cx="4328160" cy="256423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006B81-A129-4DD0-85CC-4C4EC81B4C17}"/>
                </a:ext>
              </a:extLst>
            </p:cNvPr>
            <p:cNvSpPr/>
            <p:nvPr/>
          </p:nvSpPr>
          <p:spPr>
            <a:xfrm>
              <a:off x="706120" y="3187146"/>
              <a:ext cx="4328160" cy="12017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Giúp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nhân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vật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không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bị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lộn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ng</a:t>
              </a:r>
              <a:r>
                <a:rPr lang="vi-VN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ư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ợc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khi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quay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lại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8C55BF4-BF08-4E18-B81D-ED487D26C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6120" y="1824697"/>
              <a:ext cx="4328160" cy="101809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186951D-E52B-475C-A8FE-89E9217008E5}"/>
              </a:ext>
            </a:extLst>
          </p:cNvPr>
          <p:cNvGrpSpPr/>
          <p:nvPr/>
        </p:nvGrpSpPr>
        <p:grpSpPr>
          <a:xfrm>
            <a:off x="1948874" y="4039448"/>
            <a:ext cx="4532496" cy="911237"/>
            <a:chOff x="2573326" y="5412400"/>
            <a:chExt cx="7637474" cy="120178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C0EB7F9-055E-4890-9E98-04D86AE8DADD}"/>
                </a:ext>
              </a:extLst>
            </p:cNvPr>
            <p:cNvSpPr/>
            <p:nvPr/>
          </p:nvSpPr>
          <p:spPr>
            <a:xfrm>
              <a:off x="5938520" y="5412400"/>
              <a:ext cx="4272280" cy="120178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Giúp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nhân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vật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quay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lại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khi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chạm</a:t>
              </a:r>
              <a:r>
                <a:rPr lang="en-US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biên</a:t>
              </a:r>
              <a:endPara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98758D8-B898-40F5-8A32-C6C1EC1E9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73326" y="5412400"/>
              <a:ext cx="3075506" cy="1201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7315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/>
          </p:cNvPicPr>
          <p:nvPr/>
        </p:nvPicPr>
        <p:blipFill>
          <a:blip r:embed="rId3"/>
          <a:srcRect l="12087" t="116" r="3223" b="2851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AutoShape 3"/>
          <p:cNvSpPr/>
          <p:nvPr/>
        </p:nvSpPr>
        <p:spPr>
          <a:xfrm>
            <a:off x="1113749" y="1007460"/>
            <a:ext cx="3458251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TextBox 6"/>
          <p:cNvSpPr txBox="1"/>
          <p:nvPr/>
        </p:nvSpPr>
        <p:spPr>
          <a:xfrm>
            <a:off x="380345" y="338661"/>
            <a:ext cx="7110346" cy="645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4400" b="1" dirty="0">
                <a:solidFill>
                  <a:srgbClr val="FF0099"/>
                </a:solidFill>
                <a:latin typeface="Big Shoulders Display"/>
              </a:rPr>
              <a:t>CÁC LỆNH ROTATION</a:t>
            </a:r>
          </a:p>
        </p:txBody>
      </p:sp>
      <p:pic>
        <p:nvPicPr>
          <p:cNvPr id="10" name="Picture 9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3850106A-9EB2-4311-9890-B2F978FB324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1657350"/>
            <a:ext cx="4679903" cy="25352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E073B4-BC15-4B93-9074-312EF41AB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18" y="1353639"/>
            <a:ext cx="2585682" cy="34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251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FDD"/>
      </a:lt1>
      <a:dk2>
        <a:srgbClr val="485058"/>
      </a:dk2>
      <a:lt2>
        <a:srgbClr val="EEEEEE"/>
      </a:lt2>
      <a:accent1>
        <a:srgbClr val="FFFFFF"/>
      </a:accent1>
      <a:accent2>
        <a:srgbClr val="F8FF4A"/>
      </a:accent2>
      <a:accent3>
        <a:srgbClr val="FBB92E"/>
      </a:accent3>
      <a:accent4>
        <a:srgbClr val="DD5939"/>
      </a:accent4>
      <a:accent5>
        <a:srgbClr val="2AB395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389</Words>
  <Application>Microsoft Office PowerPoint</Application>
  <PresentationFormat>On-screen Show (16:9)</PresentationFormat>
  <Paragraphs>72</Paragraphs>
  <Slides>14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Staatliches</vt:lpstr>
      <vt:lpstr>Tahoma</vt:lpstr>
      <vt:lpstr>#9Slide03 AmpleSoft Bold</vt:lpstr>
      <vt:lpstr>Calibri</vt:lpstr>
      <vt:lpstr>Andada Pro</vt:lpstr>
      <vt:lpstr>Cambria</vt:lpstr>
      <vt:lpstr>Big Shoulders Display</vt:lpstr>
      <vt:lpstr>Patrick Hand SC</vt:lpstr>
      <vt:lpstr>Patrick Hand</vt:lpstr>
      <vt:lpstr>Big Shoulders Display Bold</vt:lpstr>
      <vt:lpstr>UTM Facebook K&amp;T</vt:lpstr>
      <vt:lpstr>Fira Sans Condensed Medium</vt:lpstr>
      <vt:lpstr>Wingdings</vt:lpstr>
      <vt:lpstr>Arial</vt:lpstr>
      <vt:lpstr>UTM Neo Sans Intel</vt:lpstr>
      <vt:lpstr>Times New Roman</vt:lpstr>
      <vt:lpstr>English Language Grammar Rules by Slidesgo</vt:lpstr>
      <vt:lpstr>NỘI QUY TIẾT HỌC</vt:lpstr>
      <vt:lpstr>PowerPoint Presentation</vt:lpstr>
      <vt:lpstr>NHÓM LỆNH MOTION</vt:lpstr>
      <vt:lpstr>PowerPoint Presentation</vt:lpstr>
      <vt:lpstr>NHÓM CHUYÊN GIA</vt:lpstr>
      <vt:lpstr>Nhóm lệnh Motion</vt:lpstr>
      <vt:lpstr>PowerPoint Presentation</vt:lpstr>
      <vt:lpstr>PowerPoint Presentation</vt:lpstr>
      <vt:lpstr>PowerPoint Presentation</vt:lpstr>
      <vt:lpstr>Ai là CHUYÊN GIA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TIẾT HỌC</dc:title>
  <dc:creator>HP</dc:creator>
  <cp:lastModifiedBy>THI VU</cp:lastModifiedBy>
  <cp:revision>18</cp:revision>
  <dcterms:modified xsi:type="dcterms:W3CDTF">2023-03-20T13:31:44Z</dcterms:modified>
</cp:coreProperties>
</file>